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726E8EB-4362-43F1-B298-8FE44988C525}" type="datetimeFigureOut">
              <a:rPr lang="ru-RU" smtClean="0">
                <a:solidFill>
                  <a:prstClr val="black">
                    <a:tint val="75000"/>
                  </a:prstClr>
                </a:solidFill>
              </a:rPr>
              <a:pPr/>
              <a:t>16.09.2020</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61C125DF-EC7F-4FB6-835D-23A16037D585}"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07073763"/>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26E8EB-4362-43F1-B298-8FE44988C525}" type="datetimeFigureOut">
              <a:rPr lang="ru-RU" smtClean="0">
                <a:solidFill>
                  <a:prstClr val="black">
                    <a:tint val="75000"/>
                  </a:prstClr>
                </a:solidFill>
              </a:rPr>
              <a:pPr/>
              <a:t>16.09.2020</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61C125DF-EC7F-4FB6-835D-23A16037D585}"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81458344"/>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26E8EB-4362-43F1-B298-8FE44988C525}" type="datetimeFigureOut">
              <a:rPr lang="ru-RU" smtClean="0">
                <a:solidFill>
                  <a:prstClr val="black">
                    <a:tint val="75000"/>
                  </a:prstClr>
                </a:solidFill>
              </a:rPr>
              <a:pPr/>
              <a:t>16.09.2020</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61C125DF-EC7F-4FB6-835D-23A16037D585}"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93339559"/>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26E8EB-4362-43F1-B298-8FE44988C525}" type="datetimeFigureOut">
              <a:rPr lang="ru-RU" smtClean="0">
                <a:solidFill>
                  <a:prstClr val="black">
                    <a:tint val="75000"/>
                  </a:prstClr>
                </a:solidFill>
              </a:rPr>
              <a:pPr/>
              <a:t>16.09.2020</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61C125DF-EC7F-4FB6-835D-23A16037D585}"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49864426"/>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726E8EB-4362-43F1-B298-8FE44988C525}" type="datetimeFigureOut">
              <a:rPr lang="ru-RU" smtClean="0">
                <a:solidFill>
                  <a:prstClr val="black">
                    <a:tint val="75000"/>
                  </a:prstClr>
                </a:solidFill>
              </a:rPr>
              <a:pPr/>
              <a:t>16.09.2020</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61C125DF-EC7F-4FB6-835D-23A16037D585}"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97874899"/>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726E8EB-4362-43F1-B298-8FE44988C525}" type="datetimeFigureOut">
              <a:rPr lang="ru-RU" smtClean="0">
                <a:solidFill>
                  <a:prstClr val="black">
                    <a:tint val="75000"/>
                  </a:prstClr>
                </a:solidFill>
              </a:rPr>
              <a:pPr/>
              <a:t>16.09.2020</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61C125DF-EC7F-4FB6-835D-23A16037D585}"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81289439"/>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726E8EB-4362-43F1-B298-8FE44988C525}" type="datetimeFigureOut">
              <a:rPr lang="ru-RU" smtClean="0">
                <a:solidFill>
                  <a:prstClr val="black">
                    <a:tint val="75000"/>
                  </a:prstClr>
                </a:solidFill>
              </a:rPr>
              <a:pPr/>
              <a:t>16.09.2020</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61C125DF-EC7F-4FB6-835D-23A16037D585}"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08904065"/>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726E8EB-4362-43F1-B298-8FE44988C525}" type="datetimeFigureOut">
              <a:rPr lang="ru-RU" smtClean="0">
                <a:solidFill>
                  <a:prstClr val="black">
                    <a:tint val="75000"/>
                  </a:prstClr>
                </a:solidFill>
              </a:rPr>
              <a:pPr/>
              <a:t>16.09.2020</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61C125DF-EC7F-4FB6-835D-23A16037D585}"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13024845"/>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726E8EB-4362-43F1-B298-8FE44988C525}" type="datetimeFigureOut">
              <a:rPr lang="ru-RU" smtClean="0">
                <a:solidFill>
                  <a:prstClr val="black">
                    <a:tint val="75000"/>
                  </a:prstClr>
                </a:solidFill>
              </a:rPr>
              <a:pPr/>
              <a:t>16.09.2020</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61C125DF-EC7F-4FB6-835D-23A16037D585}"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05747730"/>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26E8EB-4362-43F1-B298-8FE44988C525}" type="datetimeFigureOut">
              <a:rPr lang="ru-RU" smtClean="0">
                <a:solidFill>
                  <a:prstClr val="black">
                    <a:tint val="75000"/>
                  </a:prstClr>
                </a:solidFill>
              </a:rPr>
              <a:pPr/>
              <a:t>16.09.2020</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61C125DF-EC7F-4FB6-835D-23A16037D585}"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20796502"/>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26E8EB-4362-43F1-B298-8FE44988C525}" type="datetimeFigureOut">
              <a:rPr lang="ru-RU" smtClean="0">
                <a:solidFill>
                  <a:prstClr val="black">
                    <a:tint val="75000"/>
                  </a:prstClr>
                </a:solidFill>
              </a:rPr>
              <a:pPr/>
              <a:t>16.09.2020</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61C125DF-EC7F-4FB6-835D-23A16037D585}"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89793933"/>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6E8EB-4362-43F1-B298-8FE44988C525}" type="datetimeFigureOut">
              <a:rPr lang="ru-RU" smtClean="0">
                <a:solidFill>
                  <a:prstClr val="black">
                    <a:tint val="75000"/>
                  </a:prstClr>
                </a:solidFill>
              </a:rPr>
              <a:pPr/>
              <a:t>16.09.2020</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125DF-EC7F-4FB6-835D-23A16037D585}"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6466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4800" b="1" dirty="0" smtClean="0">
                <a:solidFill>
                  <a:schemeClr val="accent6">
                    <a:lumMod val="50000"/>
                  </a:schemeClr>
                </a:solidFill>
                <a:effectLst>
                  <a:outerShdw blurRad="38100" dist="38100" dir="2700000" algn="tl">
                    <a:srgbClr val="000000">
                      <a:alpha val="43137"/>
                    </a:srgbClr>
                  </a:outerShdw>
                </a:effectLst>
                <a:latin typeface="Segoe Print" pitchFamily="2" charset="0"/>
              </a:rPr>
              <a:t>Маленький вклад в </a:t>
            </a:r>
            <a:r>
              <a:rPr lang="ru-RU" sz="4800" b="1" dirty="0">
                <a:solidFill>
                  <a:schemeClr val="accent6">
                    <a:lumMod val="50000"/>
                  </a:schemeClr>
                </a:solidFill>
                <a:effectLst>
                  <a:outerShdw blurRad="38100" dist="38100" dir="2700000" algn="tl">
                    <a:srgbClr val="000000">
                      <a:alpha val="43137"/>
                    </a:srgbClr>
                  </a:outerShdw>
                </a:effectLst>
                <a:latin typeface="Segoe Print" pitchFamily="2" charset="0"/>
              </a:rPr>
              <a:t>Б</a:t>
            </a:r>
            <a:r>
              <a:rPr lang="ru-RU" sz="4800" b="1" dirty="0" smtClean="0">
                <a:solidFill>
                  <a:schemeClr val="accent6">
                    <a:lumMod val="50000"/>
                  </a:schemeClr>
                </a:solidFill>
                <a:effectLst>
                  <a:outerShdw blurRad="38100" dist="38100" dir="2700000" algn="tl">
                    <a:srgbClr val="000000">
                      <a:alpha val="43137"/>
                    </a:srgbClr>
                  </a:outerShdw>
                </a:effectLst>
                <a:latin typeface="Segoe Print" pitchFamily="2" charset="0"/>
              </a:rPr>
              <a:t>ольшую Победу</a:t>
            </a:r>
            <a:endParaRPr lang="ru-RU" sz="4800" b="1" dirty="0">
              <a:solidFill>
                <a:schemeClr val="accent6">
                  <a:lumMod val="50000"/>
                </a:schemeClr>
              </a:solidFill>
              <a:effectLst>
                <a:outerShdw blurRad="38100" dist="38100" dir="2700000" algn="tl">
                  <a:srgbClr val="000000">
                    <a:alpha val="43137"/>
                  </a:srgbClr>
                </a:outerShdw>
              </a:effectLst>
              <a:latin typeface="Segoe Print" pitchFamily="2" charset="0"/>
            </a:endParaRPr>
          </a:p>
        </p:txBody>
      </p:sp>
      <p:sp>
        <p:nvSpPr>
          <p:cNvPr id="3" name="Подзаголовок 2"/>
          <p:cNvSpPr>
            <a:spLocks noGrp="1"/>
          </p:cNvSpPr>
          <p:nvPr>
            <p:ph type="subTitle" idx="1"/>
          </p:nvPr>
        </p:nvSpPr>
        <p:spPr>
          <a:xfrm>
            <a:off x="2483768" y="4149080"/>
            <a:ext cx="6400800" cy="1752600"/>
          </a:xfrm>
        </p:spPr>
        <p:txBody>
          <a:bodyPr>
            <a:noAutofit/>
          </a:bodyPr>
          <a:lstStyle/>
          <a:p>
            <a:pPr algn="r"/>
            <a:r>
              <a:rPr lang="ru-RU" sz="2400" b="1" u="sng" dirty="0" smtClean="0">
                <a:solidFill>
                  <a:schemeClr val="accent6">
                    <a:lumMod val="50000"/>
                  </a:schemeClr>
                </a:solidFill>
                <a:latin typeface="Segoe Print" pitchFamily="2" charset="0"/>
              </a:rPr>
              <a:t>Подготовила :</a:t>
            </a:r>
            <a:r>
              <a:rPr lang="ru-RU" sz="2400" b="1" dirty="0" smtClean="0">
                <a:solidFill>
                  <a:schemeClr val="accent6">
                    <a:lumMod val="50000"/>
                  </a:schemeClr>
                </a:solidFill>
                <a:latin typeface="Segoe Print" pitchFamily="2" charset="0"/>
              </a:rPr>
              <a:t> Жарская Анастасия, учащаяся МБОУ ДО ЦДЮТТ г. Пензы</a:t>
            </a:r>
          </a:p>
          <a:p>
            <a:pPr algn="r"/>
            <a:endParaRPr lang="ru-RU" sz="2400" b="1" dirty="0" smtClean="0">
              <a:solidFill>
                <a:schemeClr val="accent6">
                  <a:lumMod val="50000"/>
                </a:schemeClr>
              </a:solidFill>
              <a:latin typeface="Segoe Print" pitchFamily="2" charset="0"/>
            </a:endParaRPr>
          </a:p>
          <a:p>
            <a:pPr algn="r"/>
            <a:r>
              <a:rPr lang="ru-RU" sz="2400" b="1" u="sng" dirty="0" smtClean="0">
                <a:solidFill>
                  <a:schemeClr val="accent6">
                    <a:lumMod val="50000"/>
                  </a:schemeClr>
                </a:solidFill>
                <a:latin typeface="Segoe Print" pitchFamily="2" charset="0"/>
              </a:rPr>
              <a:t>Руководитель:</a:t>
            </a:r>
            <a:r>
              <a:rPr lang="ru-RU" sz="2400" b="1" dirty="0" smtClean="0">
                <a:solidFill>
                  <a:schemeClr val="accent6">
                    <a:lumMod val="50000"/>
                  </a:schemeClr>
                </a:solidFill>
                <a:latin typeface="Segoe Print" pitchFamily="2" charset="0"/>
              </a:rPr>
              <a:t> Огородник Анастасия Германовна, педагог дополнительного образования</a:t>
            </a:r>
            <a:endParaRPr lang="ru-RU" sz="2400" b="1" dirty="0">
              <a:solidFill>
                <a:schemeClr val="accent6">
                  <a:lumMod val="50000"/>
                </a:schemeClr>
              </a:solidFill>
              <a:latin typeface="Segoe Print" pitchFamily="2" charset="0"/>
            </a:endParaRPr>
          </a:p>
        </p:txBody>
      </p:sp>
    </p:spTree>
    <p:extLst>
      <p:ext uri="{BB962C8B-B14F-4D97-AF65-F5344CB8AC3E}">
        <p14:creationId xmlns:p14="http://schemas.microsoft.com/office/powerpoint/2010/main" val="268464707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255215"/>
            <a:ext cx="4968552" cy="2957761"/>
          </a:xfrm>
        </p:spPr>
        <p:txBody>
          <a:bodyPr>
            <a:noAutofit/>
          </a:bodyPr>
          <a:lstStyle/>
          <a:p>
            <a:pPr algn="l"/>
            <a:r>
              <a:rPr lang="ru-RU" sz="2400" b="1" dirty="0">
                <a:solidFill>
                  <a:schemeClr val="accent6">
                    <a:lumMod val="50000"/>
                  </a:schemeClr>
                </a:solidFill>
                <a:latin typeface="Segoe Print" pitchFamily="2" charset="0"/>
              </a:rPr>
              <a:t>Многие сами приносили своих любимцев на сборный пункт. Первым из добровольцев стал черно-белый кот Амур, которого хозяйка лично сдала с пожеланиями «внести свой вклад в борьбу с ненавистным врагом».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86902"/>
            <a:ext cx="3528392" cy="3111242"/>
          </a:xfrm>
          <a:prstGeom prst="rect">
            <a:avLst/>
          </a:prstGeom>
          <a:scene3d>
            <a:camera prst="orthographicFront"/>
            <a:lightRig rig="threePt" dir="t"/>
          </a:scene3d>
          <a:sp3d>
            <a:bevelT w="101600" prst="riblet"/>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3598425"/>
            <a:ext cx="4624467" cy="3070935"/>
          </a:xfrm>
          <a:prstGeom prst="rect">
            <a:avLst/>
          </a:prstGeom>
          <a:scene3d>
            <a:camera prst="orthographicFront"/>
            <a:lightRig rig="threePt" dir="t"/>
          </a:scene3d>
          <a:sp3d>
            <a:bevelT w="101600" prst="riblet"/>
          </a:sp3d>
        </p:spPr>
      </p:pic>
    </p:spTree>
    <p:extLst>
      <p:ext uri="{BB962C8B-B14F-4D97-AF65-F5344CB8AC3E}">
        <p14:creationId xmlns:p14="http://schemas.microsoft.com/office/powerpoint/2010/main" val="2180177555"/>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75656" y="4581128"/>
            <a:ext cx="6400800" cy="576064"/>
          </a:xfrm>
        </p:spPr>
        <p:txBody>
          <a:bodyPr>
            <a:normAutofit/>
          </a:bodyPr>
          <a:lstStyle/>
          <a:p>
            <a:r>
              <a:rPr lang="ru-RU" sz="2400" b="1" dirty="0" smtClean="0">
                <a:solidFill>
                  <a:schemeClr val="accent6">
                    <a:lumMod val="50000"/>
                  </a:schemeClr>
                </a:solidFill>
                <a:latin typeface="Segoe Print" pitchFamily="2" charset="0"/>
              </a:rPr>
              <a:t>Аллея кошек в Тюмени</a:t>
            </a:r>
            <a:endParaRPr lang="ru-RU" sz="2400" b="1" dirty="0">
              <a:solidFill>
                <a:schemeClr val="accent6">
                  <a:lumMod val="50000"/>
                </a:schemeClr>
              </a:solidFill>
              <a:latin typeface="Segoe Print" pitchFamily="2"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43568"/>
            <a:ext cx="8352928" cy="399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873072"/>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3568" y="476672"/>
            <a:ext cx="7992888" cy="1608584"/>
          </a:xfrm>
        </p:spPr>
        <p:txBody>
          <a:bodyPr>
            <a:normAutofit fontScale="92500"/>
          </a:bodyPr>
          <a:lstStyle/>
          <a:p>
            <a:r>
              <a:rPr lang="ru-RU" sz="2800" b="1" dirty="0">
                <a:solidFill>
                  <a:schemeClr val="accent6">
                    <a:lumMod val="50000"/>
                  </a:schemeClr>
                </a:solidFill>
                <a:latin typeface="Segoe Print" pitchFamily="2" charset="0"/>
              </a:rPr>
              <a:t>Сейчас в </a:t>
            </a:r>
            <a:r>
              <a:rPr lang="ru-RU" sz="2800" b="1" dirty="0" smtClean="0">
                <a:solidFill>
                  <a:schemeClr val="accent6">
                    <a:lumMod val="50000"/>
                  </a:schemeClr>
                </a:solidFill>
                <a:latin typeface="Segoe Print" pitchFamily="2" charset="0"/>
              </a:rPr>
              <a:t>Эрмитаже </a:t>
            </a:r>
            <a:r>
              <a:rPr lang="ru-RU" sz="2800" b="1" dirty="0">
                <a:solidFill>
                  <a:schemeClr val="accent6">
                    <a:lumMod val="50000"/>
                  </a:schemeClr>
                </a:solidFill>
                <a:latin typeface="Segoe Print" pitchFamily="2" charset="0"/>
              </a:rPr>
              <a:t>работают около 50 кошек. В пенсионном возрасте каждого ветерана пристраивают в любящие </a:t>
            </a:r>
            <a:r>
              <a:rPr lang="ru-RU" sz="2800" b="1" dirty="0" smtClean="0">
                <a:solidFill>
                  <a:schemeClr val="accent6">
                    <a:lumMod val="50000"/>
                  </a:schemeClr>
                </a:solidFill>
                <a:latin typeface="Segoe Print" pitchFamily="2" charset="0"/>
              </a:rPr>
              <a:t>семьи.</a:t>
            </a:r>
            <a:endParaRPr lang="ru-RU" sz="2800" b="1" dirty="0">
              <a:solidFill>
                <a:schemeClr val="accent6">
                  <a:lumMod val="50000"/>
                </a:schemeClr>
              </a:solidFill>
              <a:latin typeface="Segoe Print" pitchFamily="2" charset="0"/>
            </a:endParaRPr>
          </a:p>
          <a:p>
            <a:endParaRPr lang="ru-RU" b="1" dirty="0">
              <a:solidFill>
                <a:schemeClr val="accent6">
                  <a:lumMod val="50000"/>
                </a:schemeClr>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204864"/>
            <a:ext cx="3744416" cy="245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206" y="2492896"/>
            <a:ext cx="3881274" cy="259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3718640"/>
            <a:ext cx="2664296" cy="3019032"/>
          </a:xfrm>
          <a:prstGeom prst="rect">
            <a:avLst/>
          </a:prstGeom>
        </p:spPr>
      </p:pic>
    </p:spTree>
    <p:extLst>
      <p:ext uri="{BB962C8B-B14F-4D97-AF65-F5344CB8AC3E}">
        <p14:creationId xmlns:p14="http://schemas.microsoft.com/office/powerpoint/2010/main" val="2309350146"/>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476672"/>
            <a:ext cx="6408712" cy="2736304"/>
          </a:xfrm>
        </p:spPr>
        <p:txBody>
          <a:bodyPr>
            <a:noAutofit/>
          </a:bodyPr>
          <a:lstStyle/>
          <a:p>
            <a:r>
              <a:rPr lang="ru-RU" sz="2400" b="1" dirty="0">
                <a:solidFill>
                  <a:schemeClr val="accent6">
                    <a:lumMod val="50000"/>
                  </a:schemeClr>
                </a:solidFill>
                <a:latin typeface="Segoe Print" pitchFamily="2" charset="0"/>
              </a:rPr>
              <a:t>Хмурого кота Елисея Петербургу подарил предприниматель Илья Ботка в память о кошачьем десанте времен Второй Мировой. Чтобы Елисею было не скучно, по соседству поставили кошку Василису.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645024"/>
            <a:ext cx="4032448" cy="2677798"/>
          </a:xfrm>
          <a:prstGeom prst="rect">
            <a:avLst/>
          </a:prstGeom>
          <a:scene3d>
            <a:camera prst="orthographicFront"/>
            <a:lightRig rig="threePt" dir="t"/>
          </a:scene3d>
          <a:sp3d>
            <a:bevelT w="101600" prst="riblet"/>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513" y="3645024"/>
            <a:ext cx="4189967" cy="2677798"/>
          </a:xfrm>
          <a:prstGeom prst="rect">
            <a:avLst/>
          </a:prstGeom>
          <a:scene3d>
            <a:camera prst="orthographicFront"/>
            <a:lightRig rig="threePt" dir="t"/>
          </a:scene3d>
          <a:sp3d>
            <a:bevelT w="101600" prst="riblet"/>
          </a:sp3d>
        </p:spPr>
      </p:pic>
    </p:spTree>
    <p:extLst>
      <p:ext uri="{BB962C8B-B14F-4D97-AF65-F5344CB8AC3E}">
        <p14:creationId xmlns:p14="http://schemas.microsoft.com/office/powerpoint/2010/main" val="4206059166"/>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99592" y="4678288"/>
            <a:ext cx="7808912" cy="1991072"/>
          </a:xfrm>
        </p:spPr>
        <p:txBody>
          <a:bodyPr>
            <a:normAutofit fontScale="70000" lnSpcReduction="20000"/>
          </a:bodyPr>
          <a:lstStyle/>
          <a:p>
            <a:r>
              <a:rPr lang="ru-RU" sz="3400" b="1" dirty="0">
                <a:solidFill>
                  <a:schemeClr val="accent6">
                    <a:lumMod val="50000"/>
                  </a:schemeClr>
                </a:solidFill>
                <a:latin typeface="Segoe Print" pitchFamily="2" charset="0"/>
              </a:rPr>
              <a:t>В Выборгском районе Северной столицы на улице Композиторов, во дворе дома №4 поставили новый маленький памятник. Он изображает небольшую фигурку кошки, сидящей на стуле и греющейся под торшером.</a:t>
            </a:r>
          </a:p>
          <a:p>
            <a:endParaRPr lang="ru-RU" b="1" dirty="0">
              <a:solidFill>
                <a:schemeClr val="accent6">
                  <a:lumMod val="50000"/>
                </a:scheme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469" y="332656"/>
            <a:ext cx="6399907" cy="4263938"/>
          </a:xfrm>
          <a:prstGeom prst="rect">
            <a:avLst/>
          </a:prstGeom>
          <a:noFill/>
          <a:ln>
            <a:noFill/>
          </a:ln>
          <a:effectLst/>
          <a:scene3d>
            <a:camera prst="orthographicFront"/>
            <a:lightRig rig="threePt" dir="t"/>
          </a:scene3d>
          <a:sp3d>
            <a:bevelT w="101600" prst="ribl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137271"/>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5856" y="1484784"/>
            <a:ext cx="5796136" cy="1323439"/>
          </a:xfrm>
          <a:prstGeom prst="rect">
            <a:avLst/>
          </a:prstGeom>
          <a:noFill/>
        </p:spPr>
        <p:txBody>
          <a:bodyPr wrap="square" rtlCol="0">
            <a:spAutoFit/>
          </a:bodyPr>
          <a:lstStyle/>
          <a:p>
            <a:pPr algn="r"/>
            <a:r>
              <a:rPr lang="ru-RU" sz="2000" b="1" dirty="0">
                <a:solidFill>
                  <a:schemeClr val="accent6">
                    <a:lumMod val="50000"/>
                  </a:schemeClr>
                </a:solidFill>
                <a:latin typeface="Segoe Print" pitchFamily="2" charset="0"/>
              </a:rPr>
              <a:t>Не понимая сущности </a:t>
            </a:r>
            <a:r>
              <a:rPr lang="ru-RU" sz="2000" b="1" dirty="0" smtClean="0">
                <a:solidFill>
                  <a:schemeClr val="accent6">
                    <a:lumMod val="50000"/>
                  </a:schemeClr>
                </a:solidFill>
                <a:latin typeface="Segoe Print" pitchFamily="2" charset="0"/>
              </a:rPr>
              <a:t>бомбежки</a:t>
            </a:r>
            <a:endParaRPr lang="ru-RU" sz="2000" b="1" dirty="0">
              <a:solidFill>
                <a:schemeClr val="accent6">
                  <a:lumMod val="50000"/>
                </a:schemeClr>
              </a:solidFill>
              <a:latin typeface="Segoe Print" pitchFamily="2" charset="0"/>
            </a:endParaRPr>
          </a:p>
          <a:p>
            <a:pPr algn="r"/>
            <a:r>
              <a:rPr lang="ru-RU" sz="2000" b="1" dirty="0">
                <a:solidFill>
                  <a:schemeClr val="accent6">
                    <a:lumMod val="50000"/>
                  </a:schemeClr>
                </a:solidFill>
                <a:latin typeface="Segoe Print" pitchFamily="2" charset="0"/>
              </a:rPr>
              <a:t>И птиц стальных, разивших </a:t>
            </a:r>
            <a:r>
              <a:rPr lang="ru-RU" sz="2000" b="1" dirty="0" smtClean="0">
                <a:solidFill>
                  <a:schemeClr val="accent6">
                    <a:lumMod val="50000"/>
                  </a:schemeClr>
                </a:solidFill>
                <a:latin typeface="Segoe Print" pitchFamily="2" charset="0"/>
              </a:rPr>
              <a:t>наповал</a:t>
            </a:r>
            <a:endParaRPr lang="ru-RU" sz="2000" b="1" dirty="0">
              <a:solidFill>
                <a:schemeClr val="accent6">
                  <a:lumMod val="50000"/>
                </a:schemeClr>
              </a:solidFill>
              <a:latin typeface="Segoe Print" pitchFamily="2" charset="0"/>
            </a:endParaRPr>
          </a:p>
          <a:p>
            <a:pPr algn="r"/>
            <a:r>
              <a:rPr lang="ru-RU" sz="2000" b="1" dirty="0">
                <a:solidFill>
                  <a:schemeClr val="accent6">
                    <a:lumMod val="50000"/>
                  </a:schemeClr>
                </a:solidFill>
                <a:latin typeface="Segoe Print" pitchFamily="2" charset="0"/>
              </a:rPr>
              <a:t>На страже дома оставались </a:t>
            </a:r>
            <a:r>
              <a:rPr lang="ru-RU" sz="2000" b="1" dirty="0" smtClean="0">
                <a:solidFill>
                  <a:schemeClr val="accent6">
                    <a:lumMod val="50000"/>
                  </a:schemeClr>
                </a:solidFill>
                <a:latin typeface="Segoe Print" pitchFamily="2" charset="0"/>
              </a:rPr>
              <a:t>кошки,</a:t>
            </a:r>
            <a:endParaRPr lang="ru-RU" sz="2000" b="1" dirty="0">
              <a:solidFill>
                <a:schemeClr val="accent6">
                  <a:lumMod val="50000"/>
                </a:schemeClr>
              </a:solidFill>
              <a:latin typeface="Segoe Print" pitchFamily="2" charset="0"/>
            </a:endParaRPr>
          </a:p>
          <a:p>
            <a:pPr algn="r"/>
            <a:r>
              <a:rPr lang="ru-RU" sz="2000" b="1" dirty="0">
                <a:solidFill>
                  <a:schemeClr val="accent6">
                    <a:lumMod val="50000"/>
                  </a:schemeClr>
                </a:solidFill>
                <a:latin typeface="Segoe Print" pitchFamily="2" charset="0"/>
              </a:rPr>
              <a:t>Когда хозяев их глотал подвал.</a:t>
            </a:r>
          </a:p>
        </p:txBody>
      </p:sp>
      <p:sp>
        <p:nvSpPr>
          <p:cNvPr id="5" name="TextBox 4"/>
          <p:cNvSpPr txBox="1"/>
          <p:nvPr/>
        </p:nvSpPr>
        <p:spPr>
          <a:xfrm>
            <a:off x="48170" y="62490"/>
            <a:ext cx="5459934" cy="1323439"/>
          </a:xfrm>
          <a:prstGeom prst="rect">
            <a:avLst/>
          </a:prstGeom>
          <a:noFill/>
        </p:spPr>
        <p:txBody>
          <a:bodyPr wrap="square" rtlCol="0">
            <a:spAutoFit/>
          </a:bodyPr>
          <a:lstStyle/>
          <a:p>
            <a:r>
              <a:rPr lang="ru-RU" sz="2000" b="1" dirty="0">
                <a:solidFill>
                  <a:schemeClr val="accent6">
                    <a:lumMod val="50000"/>
                  </a:schemeClr>
                </a:solidFill>
                <a:latin typeface="Segoe Print" pitchFamily="2" charset="0"/>
              </a:rPr>
              <a:t>Когда бессильны были неотложки</a:t>
            </a:r>
          </a:p>
          <a:p>
            <a:r>
              <a:rPr lang="ru-RU" sz="2000" b="1" dirty="0">
                <a:solidFill>
                  <a:schemeClr val="accent6">
                    <a:lumMod val="50000"/>
                  </a:schemeClr>
                </a:solidFill>
                <a:latin typeface="Segoe Print" pitchFamily="2" charset="0"/>
              </a:rPr>
              <a:t>И жизнь людская падала в цене,</a:t>
            </a:r>
          </a:p>
          <a:p>
            <a:r>
              <a:rPr lang="ru-RU" sz="2000" b="1" dirty="0">
                <a:solidFill>
                  <a:schemeClr val="accent6">
                    <a:lumMod val="50000"/>
                  </a:schemeClr>
                </a:solidFill>
                <a:latin typeface="Segoe Print" pitchFamily="2" charset="0"/>
              </a:rPr>
              <a:t>От смерти нас порой спасали кошки,</a:t>
            </a:r>
          </a:p>
          <a:p>
            <a:r>
              <a:rPr lang="ru-RU" sz="2000" b="1" dirty="0">
                <a:solidFill>
                  <a:schemeClr val="accent6">
                    <a:lumMod val="50000"/>
                  </a:schemeClr>
                </a:solidFill>
                <a:latin typeface="Segoe Print" pitchFamily="2" charset="0"/>
              </a:rPr>
              <a:t>Хоть ничего не смыслили в войне.</a:t>
            </a:r>
          </a:p>
        </p:txBody>
      </p:sp>
      <p:sp>
        <p:nvSpPr>
          <p:cNvPr id="6" name="TextBox 5"/>
          <p:cNvSpPr txBox="1"/>
          <p:nvPr/>
        </p:nvSpPr>
        <p:spPr>
          <a:xfrm>
            <a:off x="144016" y="3645024"/>
            <a:ext cx="5508104" cy="1323439"/>
          </a:xfrm>
          <a:prstGeom prst="rect">
            <a:avLst/>
          </a:prstGeom>
          <a:noFill/>
        </p:spPr>
        <p:txBody>
          <a:bodyPr wrap="square" rtlCol="0">
            <a:spAutoFit/>
          </a:bodyPr>
          <a:lstStyle/>
          <a:p>
            <a:r>
              <a:rPr lang="ru-RU" sz="2000" b="1" dirty="0">
                <a:solidFill>
                  <a:schemeClr val="accent6">
                    <a:lumMod val="50000"/>
                  </a:schemeClr>
                </a:solidFill>
                <a:latin typeface="Segoe Print" pitchFamily="2" charset="0"/>
              </a:rPr>
              <a:t>Когда ж кончались мерзлые </a:t>
            </a:r>
            <a:r>
              <a:rPr lang="ru-RU" sz="2000" b="1" dirty="0" smtClean="0">
                <a:solidFill>
                  <a:schemeClr val="accent6">
                    <a:lumMod val="50000"/>
                  </a:schemeClr>
                </a:solidFill>
                <a:latin typeface="Segoe Print" pitchFamily="2" charset="0"/>
              </a:rPr>
              <a:t>картошки</a:t>
            </a:r>
            <a:endParaRPr lang="ru-RU" sz="2000" b="1" dirty="0">
              <a:solidFill>
                <a:schemeClr val="accent6">
                  <a:lumMod val="50000"/>
                </a:schemeClr>
              </a:solidFill>
              <a:latin typeface="Segoe Print" pitchFamily="2" charset="0"/>
            </a:endParaRPr>
          </a:p>
          <a:p>
            <a:r>
              <a:rPr lang="ru-RU" sz="2000" b="1" dirty="0">
                <a:solidFill>
                  <a:schemeClr val="accent6">
                    <a:lumMod val="50000"/>
                  </a:schemeClr>
                </a:solidFill>
                <a:latin typeface="Segoe Print" pitchFamily="2" charset="0"/>
              </a:rPr>
              <a:t>И еле тлел отчаявшийся </a:t>
            </a:r>
            <a:r>
              <a:rPr lang="ru-RU" sz="2000" b="1" dirty="0" smtClean="0">
                <a:solidFill>
                  <a:schemeClr val="accent6">
                    <a:lumMod val="50000"/>
                  </a:schemeClr>
                </a:solidFill>
                <a:latin typeface="Segoe Print" pitchFamily="2" charset="0"/>
              </a:rPr>
              <a:t>взгляд,</a:t>
            </a:r>
            <a:endParaRPr lang="ru-RU" sz="2000" b="1" dirty="0">
              <a:solidFill>
                <a:schemeClr val="accent6">
                  <a:lumMod val="50000"/>
                </a:schemeClr>
              </a:solidFill>
              <a:latin typeface="Segoe Print" pitchFamily="2" charset="0"/>
            </a:endParaRPr>
          </a:p>
          <a:p>
            <a:r>
              <a:rPr lang="ru-RU" sz="2000" b="1" dirty="0">
                <a:solidFill>
                  <a:schemeClr val="accent6">
                    <a:lumMod val="50000"/>
                  </a:schemeClr>
                </a:solidFill>
                <a:latin typeface="Segoe Print" pitchFamily="2" charset="0"/>
              </a:rPr>
              <a:t>Все девять жизней отдавали </a:t>
            </a:r>
            <a:r>
              <a:rPr lang="ru-RU" sz="2000" b="1" dirty="0" smtClean="0">
                <a:solidFill>
                  <a:schemeClr val="accent6">
                    <a:lumMod val="50000"/>
                  </a:schemeClr>
                </a:solidFill>
                <a:latin typeface="Segoe Print" pitchFamily="2" charset="0"/>
              </a:rPr>
              <a:t>кошки</a:t>
            </a:r>
            <a:endParaRPr lang="ru-RU" sz="2000" b="1" dirty="0">
              <a:solidFill>
                <a:schemeClr val="accent6">
                  <a:lumMod val="50000"/>
                </a:schemeClr>
              </a:solidFill>
              <a:latin typeface="Segoe Print" pitchFamily="2" charset="0"/>
            </a:endParaRPr>
          </a:p>
          <a:p>
            <a:r>
              <a:rPr lang="ru-RU" sz="2000" b="1" dirty="0">
                <a:solidFill>
                  <a:schemeClr val="accent6">
                    <a:lumMod val="50000"/>
                  </a:schemeClr>
                </a:solidFill>
                <a:latin typeface="Segoe Print" pitchFamily="2" charset="0"/>
              </a:rPr>
              <a:t>Хотя, вообще-то, кошек не едят…</a:t>
            </a:r>
          </a:p>
        </p:txBody>
      </p:sp>
      <p:sp>
        <p:nvSpPr>
          <p:cNvPr id="7" name="TextBox 6"/>
          <p:cNvSpPr txBox="1"/>
          <p:nvPr/>
        </p:nvSpPr>
        <p:spPr>
          <a:xfrm>
            <a:off x="3779912" y="5488452"/>
            <a:ext cx="5220072" cy="1323439"/>
          </a:xfrm>
          <a:prstGeom prst="rect">
            <a:avLst/>
          </a:prstGeom>
          <a:noFill/>
        </p:spPr>
        <p:txBody>
          <a:bodyPr wrap="square" rtlCol="0">
            <a:spAutoFit/>
          </a:bodyPr>
          <a:lstStyle/>
          <a:p>
            <a:pPr algn="r"/>
            <a:r>
              <a:rPr lang="ru-RU" sz="2000" b="1" dirty="0">
                <a:solidFill>
                  <a:schemeClr val="accent6">
                    <a:lumMod val="50000"/>
                  </a:schemeClr>
                </a:solidFill>
                <a:latin typeface="Segoe Print" pitchFamily="2" charset="0"/>
              </a:rPr>
              <a:t>Мы их привыкли видеть на </a:t>
            </a:r>
            <a:r>
              <a:rPr lang="ru-RU" sz="2000" b="1" dirty="0" smtClean="0">
                <a:solidFill>
                  <a:schemeClr val="accent6">
                    <a:lumMod val="50000"/>
                  </a:schemeClr>
                </a:solidFill>
                <a:latin typeface="Segoe Print" pitchFamily="2" charset="0"/>
              </a:rPr>
              <a:t>обложке</a:t>
            </a:r>
            <a:endParaRPr lang="ru-RU" sz="2000" b="1" dirty="0">
              <a:solidFill>
                <a:schemeClr val="accent6">
                  <a:lumMod val="50000"/>
                </a:schemeClr>
              </a:solidFill>
              <a:latin typeface="Segoe Print" pitchFamily="2" charset="0"/>
            </a:endParaRPr>
          </a:p>
          <a:p>
            <a:pPr algn="r"/>
            <a:r>
              <a:rPr lang="ru-RU" sz="2000" b="1" dirty="0">
                <a:solidFill>
                  <a:schemeClr val="accent6">
                    <a:lumMod val="50000"/>
                  </a:schemeClr>
                </a:solidFill>
                <a:latin typeface="Segoe Print" pitchFamily="2" charset="0"/>
              </a:rPr>
              <a:t>Календаря как «кича» </a:t>
            </a:r>
            <a:r>
              <a:rPr lang="ru-RU" sz="2000" b="1" dirty="0" smtClean="0">
                <a:solidFill>
                  <a:schemeClr val="accent6">
                    <a:lumMod val="50000"/>
                  </a:schemeClr>
                </a:solidFill>
                <a:latin typeface="Segoe Print" pitchFamily="2" charset="0"/>
              </a:rPr>
              <a:t>элемент,</a:t>
            </a:r>
            <a:endParaRPr lang="ru-RU" sz="2000" b="1" dirty="0">
              <a:solidFill>
                <a:schemeClr val="accent6">
                  <a:lumMod val="50000"/>
                </a:schemeClr>
              </a:solidFill>
              <a:latin typeface="Segoe Print" pitchFamily="2" charset="0"/>
            </a:endParaRPr>
          </a:p>
          <a:p>
            <a:pPr algn="r"/>
            <a:r>
              <a:rPr lang="ru-RU" sz="2000" b="1" dirty="0">
                <a:solidFill>
                  <a:schemeClr val="accent6">
                    <a:lumMod val="50000"/>
                  </a:schemeClr>
                </a:solidFill>
                <a:latin typeface="Segoe Print" pitchFamily="2" charset="0"/>
              </a:rPr>
              <a:t>А мне сдается, заслужили </a:t>
            </a:r>
            <a:r>
              <a:rPr lang="ru-RU" sz="2000" b="1" dirty="0" smtClean="0">
                <a:solidFill>
                  <a:schemeClr val="accent6">
                    <a:lumMod val="50000"/>
                  </a:schemeClr>
                </a:solidFill>
                <a:latin typeface="Segoe Print" pitchFamily="2" charset="0"/>
              </a:rPr>
              <a:t>кошки</a:t>
            </a:r>
            <a:endParaRPr lang="ru-RU" sz="2000" b="1" dirty="0">
              <a:solidFill>
                <a:schemeClr val="accent6">
                  <a:lumMod val="50000"/>
                </a:schemeClr>
              </a:solidFill>
              <a:latin typeface="Segoe Print" pitchFamily="2" charset="0"/>
            </a:endParaRPr>
          </a:p>
          <a:p>
            <a:pPr algn="r"/>
            <a:r>
              <a:rPr lang="ru-RU" sz="2000" b="1" dirty="0">
                <a:solidFill>
                  <a:schemeClr val="accent6">
                    <a:lumMod val="50000"/>
                  </a:schemeClr>
                </a:solidFill>
                <a:latin typeface="Segoe Print" pitchFamily="2" charset="0"/>
              </a:rPr>
              <a:t>Хотя бы очень скромный монумент.</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385929"/>
            <a:ext cx="3384376" cy="2081597"/>
          </a:xfrm>
          <a:prstGeom prst="rect">
            <a:avLst/>
          </a:prstGeom>
          <a:scene3d>
            <a:camera prst="orthographicFront"/>
            <a:lightRig rig="threePt" dir="t"/>
          </a:scene3d>
          <a:sp3d>
            <a:bevelT w="101600" prst="riblet"/>
          </a:sp3d>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352" y="2794780"/>
            <a:ext cx="1723031" cy="2693672"/>
          </a:xfrm>
          <a:prstGeom prst="rect">
            <a:avLst/>
          </a:prstGeom>
          <a:scene3d>
            <a:camera prst="orthographicFront"/>
            <a:lightRig rig="threePt" dir="t"/>
          </a:scene3d>
          <a:sp3d>
            <a:bevelT w="101600" prst="riblet"/>
          </a:sp3d>
        </p:spPr>
      </p:pic>
    </p:spTree>
    <p:extLst>
      <p:ext uri="{BB962C8B-B14F-4D97-AF65-F5344CB8AC3E}">
        <p14:creationId xmlns:p14="http://schemas.microsoft.com/office/powerpoint/2010/main" val="3745741072"/>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124744"/>
            <a:ext cx="7772400" cy="1470025"/>
          </a:xfrm>
        </p:spPr>
        <p:txBody>
          <a:bodyPr>
            <a:noAutofit/>
          </a:bodyPr>
          <a:lstStyle/>
          <a:p>
            <a:r>
              <a:rPr lang="ru-RU" sz="4800" b="1" dirty="0" smtClean="0">
                <a:solidFill>
                  <a:schemeClr val="accent6">
                    <a:lumMod val="50000"/>
                  </a:schemeClr>
                </a:solidFill>
                <a:effectLst>
                  <a:outerShdw blurRad="38100" dist="38100" dir="2700000" algn="tl">
                    <a:srgbClr val="000000">
                      <a:alpha val="43137"/>
                    </a:srgbClr>
                  </a:outerShdw>
                </a:effectLst>
                <a:latin typeface="Segoe Print" pitchFamily="2" charset="0"/>
              </a:rPr>
              <a:t>СПАСИБО ЗА ВНИМАНИЕ!</a:t>
            </a:r>
            <a:endParaRPr lang="ru-RU" sz="4800" b="1" dirty="0">
              <a:solidFill>
                <a:schemeClr val="accent6">
                  <a:lumMod val="50000"/>
                </a:schemeClr>
              </a:solidFill>
              <a:effectLst>
                <a:outerShdw blurRad="38100" dist="38100" dir="2700000" algn="tl">
                  <a:srgbClr val="000000">
                    <a:alpha val="43137"/>
                  </a:srgbClr>
                </a:outerShdw>
              </a:effectLst>
              <a:latin typeface="Segoe Print" pitchFamily="2" charset="0"/>
            </a:endParaRP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852936"/>
            <a:ext cx="5544616" cy="3696411"/>
          </a:xfrm>
          <a:prstGeom prst="rect">
            <a:avLst/>
          </a:prstGeom>
          <a:noFill/>
          <a:ln>
            <a:noFill/>
          </a:ln>
          <a:effectLst/>
          <a:scene3d>
            <a:camera prst="orthographicFront"/>
            <a:lightRig rig="threePt" dir="t"/>
          </a:scene3d>
          <a:sp3d>
            <a:bevelT w="101600" prst="ribl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583169"/>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332656"/>
            <a:ext cx="8352928" cy="2808312"/>
          </a:xfrm>
        </p:spPr>
        <p:txBody>
          <a:bodyPr>
            <a:noAutofit/>
          </a:bodyPr>
          <a:lstStyle/>
          <a:p>
            <a:r>
              <a:rPr lang="ru-RU" sz="2400" b="1" dirty="0">
                <a:solidFill>
                  <a:schemeClr val="accent6">
                    <a:lumMod val="50000"/>
                  </a:schemeClr>
                </a:solidFill>
                <a:latin typeface="Segoe Print" pitchFamily="2" charset="0"/>
              </a:rPr>
              <a:t>8 сентября 1941 года страшный голод без спроса ворвался в дома жителей блокадного города. Жалкие 125 грамм хлеба — вот ежедневный паек рядового ленинградца в то тяжелое время. Все подступы были закрыты, город взят неприятелем в кольцо. Продовольственные запасы таяли на глазах. Мороз крепчал. Измученные люди слабели, сходили с ума, умирали.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61048"/>
            <a:ext cx="4255442" cy="2569223"/>
          </a:xfrm>
          <a:prstGeom prst="rect">
            <a:avLst/>
          </a:prstGeom>
          <a:noFill/>
          <a:ln>
            <a:noFill/>
          </a:ln>
          <a:effectLst/>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861048"/>
            <a:ext cx="3744416" cy="2569222"/>
          </a:xfrm>
          <a:prstGeom prst="rect">
            <a:avLst/>
          </a:prstGeom>
          <a:noFill/>
          <a:ln>
            <a:noFill/>
          </a:ln>
          <a:effectLst/>
          <a:scene3d>
            <a:camera prst="orthographicFront"/>
            <a:lightRig rig="threePt" dir="t"/>
          </a:scene3d>
          <a:sp3d>
            <a:bevelT w="101600" prst="ribl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436165"/>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16" y="4509120"/>
            <a:ext cx="6948264" cy="2088232"/>
          </a:xfrm>
        </p:spPr>
        <p:txBody>
          <a:bodyPr>
            <a:noAutofit/>
          </a:bodyPr>
          <a:lstStyle/>
          <a:p>
            <a:r>
              <a:rPr lang="ru-RU" sz="2800" b="1" dirty="0">
                <a:solidFill>
                  <a:schemeClr val="accent6">
                    <a:lumMod val="50000"/>
                  </a:schemeClr>
                </a:solidFill>
                <a:latin typeface="Segoe Print" pitchFamily="2" charset="0"/>
              </a:rPr>
              <a:t>В страшную зиму 1941-1942 годов умирающие от голода горожане съели </a:t>
            </a:r>
            <a:r>
              <a:rPr lang="ru-RU" sz="2800" b="1" dirty="0" smtClean="0">
                <a:solidFill>
                  <a:schemeClr val="accent6">
                    <a:lumMod val="50000"/>
                  </a:schemeClr>
                </a:solidFill>
                <a:latin typeface="Segoe Print" pitchFamily="2" charset="0"/>
              </a:rPr>
              <a:t>всё, </a:t>
            </a:r>
            <a:r>
              <a:rPr lang="ru-RU" sz="2800" b="1" dirty="0">
                <a:solidFill>
                  <a:schemeClr val="accent6">
                    <a:lumMod val="50000"/>
                  </a:schemeClr>
                </a:solidFill>
                <a:latin typeface="Segoe Print" pitchFamily="2" charset="0"/>
              </a:rPr>
              <a:t>даже домашних животных собак и кошек.</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38739"/>
            <a:ext cx="4104456" cy="2632933"/>
          </a:xfrm>
          <a:prstGeom prst="rect">
            <a:avLst/>
          </a:prstGeom>
          <a:scene3d>
            <a:camera prst="orthographicFront"/>
            <a:lightRig rig="threePt" dir="t"/>
          </a:scene3d>
          <a:sp3d>
            <a:bevelT w="101600" prst="riblet"/>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68760"/>
            <a:ext cx="4176464" cy="2821434"/>
          </a:xfrm>
          <a:prstGeom prst="rect">
            <a:avLst/>
          </a:prstGeom>
          <a:scene3d>
            <a:camera prst="orthographicFront"/>
            <a:lightRig rig="threePt" dir="t"/>
          </a:scene3d>
          <a:sp3d>
            <a:bevelT w="101600" prst="riblet"/>
          </a:sp3d>
        </p:spPr>
      </p:pic>
    </p:spTree>
    <p:extLst>
      <p:ext uri="{BB962C8B-B14F-4D97-AF65-F5344CB8AC3E}">
        <p14:creationId xmlns:p14="http://schemas.microsoft.com/office/powerpoint/2010/main" val="4120927567"/>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476672"/>
            <a:ext cx="5796136" cy="1872208"/>
          </a:xfrm>
        </p:spPr>
        <p:txBody>
          <a:bodyPr>
            <a:noAutofit/>
          </a:bodyPr>
          <a:lstStyle/>
          <a:p>
            <a:r>
              <a:rPr lang="ru-RU" sz="2400" b="1" dirty="0" smtClean="0">
                <a:solidFill>
                  <a:schemeClr val="accent6">
                    <a:lumMod val="50000"/>
                  </a:schemeClr>
                </a:solidFill>
                <a:latin typeface="Segoe Print" pitchFamily="2" charset="0"/>
              </a:rPr>
              <a:t>Самая известная история о котах блокадного Ленинграда – история </a:t>
            </a:r>
            <a:r>
              <a:rPr lang="ru-RU" sz="2400" b="1" dirty="0">
                <a:solidFill>
                  <a:schemeClr val="accent6">
                    <a:lumMod val="50000"/>
                  </a:schemeClr>
                </a:solidFill>
                <a:latin typeface="Segoe Print" pitchFamily="2" charset="0"/>
              </a:rPr>
              <a:t>кота Максима. Хозяйка кота вспоминала, что их дядя постоянно требовал отдать животину на съедение, но они домашнего любимца отстояли. Так, по всей видимости, на весь Ленинград остался один кот, который проживал в семье Володиных. Кот Максим пережил блокаду и умер только в 1957 году, прожив почти 20 лет. После войны в семью Володиных ходили на экскурсии посмотреть на кота-легенду</a:t>
            </a:r>
            <a:r>
              <a:rPr lang="ru-RU" sz="2800" b="1" dirty="0">
                <a:solidFill>
                  <a:schemeClr val="accent6">
                    <a:lumMod val="50000"/>
                  </a:schemeClr>
                </a:solidFill>
                <a:latin typeface="Segoe Print" pitchFamily="2" charset="0"/>
              </a:rPr>
              <a: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124744"/>
            <a:ext cx="3024336" cy="4104456"/>
          </a:xfrm>
          <a:prstGeom prst="rect">
            <a:avLst/>
          </a:prstGeom>
          <a:noFill/>
          <a:ln>
            <a:noFill/>
          </a:ln>
          <a:effectLst/>
          <a:scene3d>
            <a:camera prst="orthographicFront"/>
            <a:lightRig rig="threePt" dir="t"/>
          </a:scene3d>
          <a:sp3d>
            <a:bevelT w="101600" prst="ribl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986200"/>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6024" y="216024"/>
            <a:ext cx="8172400" cy="3501008"/>
          </a:xfrm>
        </p:spPr>
        <p:txBody>
          <a:bodyPr>
            <a:noAutofit/>
          </a:bodyPr>
          <a:lstStyle/>
          <a:p>
            <a:pPr algn="l"/>
            <a:r>
              <a:rPr lang="ru-RU" sz="2400" b="1" dirty="0">
                <a:solidFill>
                  <a:schemeClr val="accent6">
                    <a:lumMod val="50000"/>
                  </a:schemeClr>
                </a:solidFill>
                <a:latin typeface="Segoe Print" pitchFamily="2" charset="0"/>
              </a:rPr>
              <a:t>В числе легенд военного времени есть и история про рыжего кота-«слухача», поселившегося при зенитной батарее под Ленинградом и точно предсказывавшего налёты вражеской авиации. Причём, как гласит история, на приближение советских самолетов животное не реагировало. Командование батареей ценило кота за его уникальный дар, поставило на довольствие и даже выделило одного солдата за ним присматривать.</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2227" y="3713672"/>
            <a:ext cx="4134269" cy="2163600"/>
          </a:xfrm>
          <a:prstGeom prst="rect">
            <a:avLst/>
          </a:prstGeom>
          <a:scene3d>
            <a:camera prst="orthographicFront"/>
            <a:lightRig rig="threePt" dir="t"/>
          </a:scene3d>
          <a:sp3d>
            <a:bevelT w="101600" prst="riblet"/>
          </a:sp3d>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906" y="4149080"/>
            <a:ext cx="3747626" cy="2520279"/>
          </a:xfrm>
          <a:prstGeom prst="rect">
            <a:avLst/>
          </a:prstGeom>
          <a:noFill/>
          <a:ln>
            <a:noFill/>
          </a:ln>
          <a:effectLst/>
          <a:scene3d>
            <a:camera prst="orthographicFront"/>
            <a:lightRig rig="threePt" dir="t"/>
          </a:scene3d>
          <a:sp3d>
            <a:bevelT w="101600" prst="ribl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522906"/>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88640"/>
            <a:ext cx="8856984" cy="2016224"/>
          </a:xfrm>
        </p:spPr>
        <p:txBody>
          <a:bodyPr>
            <a:noAutofit/>
          </a:bodyPr>
          <a:lstStyle/>
          <a:p>
            <a:r>
              <a:rPr lang="ru-RU" sz="2800" b="1" dirty="0" smtClean="0">
                <a:solidFill>
                  <a:schemeClr val="accent6">
                    <a:lumMod val="50000"/>
                  </a:schemeClr>
                </a:solidFill>
                <a:latin typeface="Segoe Print" pitchFamily="2" charset="0"/>
              </a:rPr>
              <a:t>В </a:t>
            </a:r>
            <a:r>
              <a:rPr lang="ru-RU" sz="2800" b="1" dirty="0">
                <a:solidFill>
                  <a:schemeClr val="accent6">
                    <a:lumMod val="50000"/>
                  </a:schemeClr>
                </a:solidFill>
                <a:latin typeface="Segoe Print" pitchFamily="2" charset="0"/>
              </a:rPr>
              <a:t>январе 1943 блокадное кольцо было прорвано, однако, над городом нависла новая угроза: перевелись все коты и кошки. Улицы наводнили полчища агрессивных крыс.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238044"/>
            <a:ext cx="3240360" cy="4114018"/>
          </a:xfrm>
          <a:prstGeom prst="rect">
            <a:avLst/>
          </a:prstGeom>
          <a:noFill/>
          <a:ln>
            <a:noFill/>
          </a:ln>
          <a:effectLst/>
          <a:scene3d>
            <a:camera prst="orthographicFront"/>
            <a:lightRig rig="threePt" dir="t"/>
          </a:scene3d>
          <a:sp3d>
            <a:bevelT w="101600" prst="ribl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600536"/>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7768" y="223947"/>
            <a:ext cx="8254672" cy="3421077"/>
          </a:xfrm>
        </p:spPr>
        <p:txBody>
          <a:bodyPr>
            <a:noAutofit/>
          </a:bodyPr>
          <a:lstStyle/>
          <a:p>
            <a:pPr algn="l"/>
            <a:r>
              <a:rPr lang="ru-RU" sz="2800" b="1" dirty="0" smtClean="0">
                <a:solidFill>
                  <a:schemeClr val="accent6">
                    <a:lumMod val="50000"/>
                  </a:schemeClr>
                </a:solidFill>
                <a:latin typeface="Segoe Print" pitchFamily="2" charset="0"/>
              </a:rPr>
              <a:t>У </a:t>
            </a:r>
            <a:r>
              <a:rPr lang="ru-RU" sz="2800" b="1" dirty="0">
                <a:solidFill>
                  <a:schemeClr val="accent6">
                    <a:lumMod val="50000"/>
                  </a:schemeClr>
                </a:solidFill>
                <a:latin typeface="Segoe Print" pitchFamily="2" charset="0"/>
              </a:rPr>
              <a:t>этих опасных грызунов нет ни единого естественного врага в городских условиях, за исключением кошек. Только кошки способны контролировать численность крыс, одна пара которых способна воспроизвести более 2000 потомков всего лишь за год.</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127" y="3651420"/>
            <a:ext cx="5711353" cy="2945932"/>
          </a:xfrm>
          <a:prstGeom prst="rect">
            <a:avLst/>
          </a:prstGeom>
          <a:noFill/>
          <a:ln>
            <a:noFill/>
          </a:ln>
          <a:effectLst/>
          <a:scene3d>
            <a:camera prst="orthographicFront"/>
            <a:lightRig rig="threePt" dir="t"/>
          </a:scene3d>
          <a:sp3d>
            <a:bevelT w="101600" prst="ribl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377189"/>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4293096"/>
            <a:ext cx="8280920" cy="2232248"/>
          </a:xfrm>
        </p:spPr>
        <p:txBody>
          <a:bodyPr>
            <a:normAutofit fontScale="70000" lnSpcReduction="20000"/>
          </a:bodyPr>
          <a:lstStyle/>
          <a:p>
            <a:r>
              <a:rPr lang="ru-RU" sz="4000" b="1" dirty="0">
                <a:solidFill>
                  <a:schemeClr val="accent6">
                    <a:lumMod val="50000"/>
                  </a:schemeClr>
                </a:solidFill>
                <a:latin typeface="Segoe Print" pitchFamily="2" charset="0"/>
              </a:rPr>
              <a:t>Сразу после прорыва блокады Ленинграда, в апреле 1943 года, вышло постановление Ленсовета доставить в Ленинград из Ярославской области четыре вагона простых дымчатых кошек, которые считались лучшими крысоловами.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60648"/>
            <a:ext cx="5277966" cy="3724736"/>
          </a:xfrm>
          <a:prstGeom prst="rect">
            <a:avLst/>
          </a:prstGeom>
          <a:scene3d>
            <a:camera prst="orthographicFront"/>
            <a:lightRig rig="threePt" dir="t"/>
          </a:scene3d>
          <a:sp3d>
            <a:bevelT w="101600" prst="riblet"/>
          </a:sp3d>
        </p:spPr>
      </p:pic>
    </p:spTree>
    <p:extLst>
      <p:ext uri="{BB962C8B-B14F-4D97-AF65-F5344CB8AC3E}">
        <p14:creationId xmlns:p14="http://schemas.microsoft.com/office/powerpoint/2010/main" val="3877243361"/>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4077072"/>
            <a:ext cx="8562528" cy="2592288"/>
          </a:xfrm>
        </p:spPr>
        <p:txBody>
          <a:bodyPr>
            <a:normAutofit fontScale="55000" lnSpcReduction="20000"/>
          </a:bodyPr>
          <a:lstStyle/>
          <a:p>
            <a:r>
              <a:rPr lang="ru-RU" sz="5100" b="1" dirty="0">
                <a:solidFill>
                  <a:schemeClr val="accent6">
                    <a:lumMod val="50000"/>
                  </a:schemeClr>
                </a:solidFill>
                <a:latin typeface="Segoe Print" pitchFamily="2" charset="0"/>
              </a:rPr>
              <a:t>После окончательного снятия блокады прошла еще одна «кошачья мобилизация». На этот раз самых умелых крысоловов отлавливали по всей Сибири специально для защиты бесценных произведений искусства Эрмитажа и других ленинградских дворцов и музеев.</a:t>
            </a:r>
          </a:p>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60648"/>
            <a:ext cx="5322168" cy="3619074"/>
          </a:xfrm>
          <a:prstGeom prst="rect">
            <a:avLst/>
          </a:prstGeom>
          <a:noFill/>
          <a:ln>
            <a:noFill/>
          </a:ln>
          <a:effectLst/>
          <a:scene3d>
            <a:camera prst="orthographicFront"/>
            <a:lightRig rig="threePt" dir="t"/>
          </a:scene3d>
          <a:sp3d>
            <a:bevelT w="101600" prst="ribl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452737"/>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594</Words>
  <Application>Microsoft Office PowerPoint</Application>
  <PresentationFormat>Экран (4:3)</PresentationFormat>
  <Paragraphs>34</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Segoe Print</vt:lpstr>
      <vt:lpstr>1_Тема Office</vt:lpstr>
      <vt:lpstr>Маленький вклад в Большую Победу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Krokoz™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Маленький вклад в Большую Победу</dc:title>
  <dc:creator>Котенька</dc:creator>
  <cp:lastModifiedBy>IniRIS-4</cp:lastModifiedBy>
  <cp:revision>13</cp:revision>
  <dcterms:created xsi:type="dcterms:W3CDTF">2020-01-16T19:42:17Z</dcterms:created>
  <dcterms:modified xsi:type="dcterms:W3CDTF">2020-09-16T07:00:35Z</dcterms:modified>
</cp:coreProperties>
</file>